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sldIdLst>
    <p:sldId id="269" r:id="rId2"/>
    <p:sldId id="270" r:id="rId3"/>
    <p:sldId id="271" r:id="rId4"/>
    <p:sldId id="272" r:id="rId5"/>
    <p:sldId id="274" r:id="rId6"/>
    <p:sldId id="273" r:id="rId7"/>
    <p:sldId id="276" r:id="rId8"/>
    <p:sldId id="266" r:id="rId9"/>
    <p:sldId id="267" r:id="rId10"/>
    <p:sldId id="278" r:id="rId11"/>
    <p:sldId id="279" r:id="rId12"/>
    <p:sldId id="280" r:id="rId13"/>
    <p:sldId id="281" r:id="rId14"/>
    <p:sldId id="282" r:id="rId15"/>
    <p:sldId id="285" r:id="rId16"/>
    <p:sldId id="286" r:id="rId17"/>
    <p:sldId id="284" r:id="rId18"/>
    <p:sldId id="283" r:id="rId19"/>
    <p:sldId id="277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1E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howGuides="1">
      <p:cViewPr varScale="1">
        <p:scale>
          <a:sx n="85" d="100"/>
          <a:sy n="85" d="100"/>
        </p:scale>
        <p:origin x="1056" y="58"/>
      </p:cViewPr>
      <p:guideLst>
        <p:guide orient="horz" pos="2160"/>
        <p:guide pos="2857"/>
      </p:guideLst>
    </p:cSldViewPr>
  </p:slideViewPr>
  <p:outlineViewPr>
    <p:cViewPr varScale="1">
      <p:scale>
        <a:sx n="170" d="200"/>
        <a:sy n="170" d="200"/>
      </p:scale>
      <p:origin x="0" y="-11112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Лист1!$C$8:$C$10</c:f>
              <c:strCache>
                <c:ptCount val="3"/>
                <c:pt idx="0">
                  <c:v>Излучение</c:v>
                </c:pt>
                <c:pt idx="1">
                  <c:v>Естественная конвекция</c:v>
                </c:pt>
                <c:pt idx="2">
                  <c:v>Теплопередача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cat>
            <c:strRef>
              <c:f>Лист1!$C$8:$C$10</c:f>
              <c:strCache>
                <c:ptCount val="3"/>
                <c:pt idx="0">
                  <c:v>Излучение</c:v>
                </c:pt>
                <c:pt idx="1">
                  <c:v>Естественная конвекция</c:v>
                </c:pt>
                <c:pt idx="2">
                  <c:v>Теплопередача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100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692704"/>
        <c:axId val="254693264"/>
        <c:axId val="0"/>
      </c:bar3DChart>
      <c:catAx>
        <c:axId val="25469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4693264"/>
        <c:crosses val="autoZero"/>
        <c:auto val="1"/>
        <c:lblAlgn val="ctr"/>
        <c:lblOffset val="100"/>
        <c:noMultiLvlLbl val="0"/>
      </c:catAx>
      <c:valAx>
        <c:axId val="254693264"/>
        <c:scaling>
          <c:logBase val="10"/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469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fld id="{097BD037-B2DC-4887-AC95-35C7A3DD3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70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BB9E5F-BCC2-405D-AFE5-63ADA661A84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8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EFD62D-5BC9-41F0-A633-8027B6C7EBF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1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EF69FD-96D6-4682-A9EB-16A9FF111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98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518896-9737-4315-AF8A-F525AF8D46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18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051765-49DD-401A-93B9-53A6C15C66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66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gradFill flip="none" rotWithShape="1">
          <a:gsLst>
            <a:gs pos="4000">
              <a:schemeClr val="bg1"/>
            </a:gs>
            <a:gs pos="12000">
              <a:schemeClr val="bg1">
                <a:lumMod val="79000"/>
                <a:lumOff val="21000"/>
              </a:schemeClr>
            </a:gs>
            <a:gs pos="11000">
              <a:srgbClr val="0000FF">
                <a:lumMod val="19000"/>
                <a:lumOff val="81000"/>
              </a:srgbClr>
            </a:gs>
            <a:gs pos="75000">
              <a:schemeClr val="accent6">
                <a:lumMod val="14000"/>
                <a:lumOff val="86000"/>
              </a:schemeClr>
            </a:gs>
            <a:gs pos="100000">
              <a:schemeClr val="accent1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0592" y="179437"/>
            <a:ext cx="2335328" cy="516791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idx="12"/>
          </p:nvPr>
        </p:nvSpPr>
        <p:spPr>
          <a:xfrm>
            <a:off x="9535880" y="7020197"/>
            <a:ext cx="360040" cy="288032"/>
          </a:xfrm>
        </p:spPr>
        <p:txBody>
          <a:bodyPr/>
          <a:lstStyle>
            <a:lvl1pPr>
              <a:defRPr/>
            </a:lvl1pPr>
          </a:lstStyle>
          <a:p>
            <a:fld id="{84A24973-3789-4066-A1F6-54328765AE4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839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BAAC0E-804F-438F-AD3F-E1481B87F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37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A2642E-E026-4D97-AA62-871A97C177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83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AE8ADE-DDC6-44D5-9B80-4E5374A13F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73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F046E0-C2EF-4B24-96B0-3504D3E7B6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15DC38-7424-417F-94B0-06F89E0CEC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71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8B27D0-8019-4741-90D1-A10382B169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73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7DF586-D9C4-42C2-BF85-975AB394A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34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50EA0D-4D96-405B-90C1-1D799031DB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0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6">
                <a:lumMod val="6000"/>
                <a:lumOff val="94000"/>
              </a:schemeClr>
            </a:gs>
            <a:gs pos="12000">
              <a:srgbClr val="F1EDD5">
                <a:alpha val="84706"/>
              </a:srgbClr>
            </a:gs>
            <a:gs pos="75000">
              <a:schemeClr val="accent1">
                <a:lumMod val="39000"/>
                <a:lumOff val="61000"/>
              </a:schemeClr>
            </a:gs>
            <a:gs pos="100000">
              <a:schemeClr val="accent1"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1C178B36-991C-4108-AD43-D305029E69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5816" y="1979637"/>
            <a:ext cx="90709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204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altLang="ru-RU" sz="36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LEDinGRAD</a:t>
            </a:r>
            <a:r>
              <a:rPr lang="ru-RU" altLang="ru-RU" i="1" baseline="3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® </a:t>
            </a:r>
            <a:r>
              <a:rPr lang="ru-RU" alt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:</a:t>
            </a:r>
            <a:endParaRPr lang="ru-RU" altLang="ru-RU" dirty="0" smtClean="0"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  <a:reflection stA="45000" endPos="65000" dist="12700" dir="5400000" sy="-100000" algn="bl" rotWithShape="0"/>
              </a:effectLst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alt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ДРАЙВЕРЫ РОССИЙСКОГО ПРОИЗВОДСТВА</a:t>
            </a:r>
            <a:endParaRPr lang="ru-RU" altLang="ru-RU" sz="26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400" dirty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altLang="ru-RU" sz="2400" dirty="0" smtClean="0">
                <a:cs typeface="Arial" panose="020B0604020202020204" pitchFamily="34" charset="0"/>
              </a:rPr>
              <a:t>Аркадий </a:t>
            </a:r>
            <a:r>
              <a:rPr lang="ru-RU" altLang="ru-RU" sz="2400" dirty="0" err="1" smtClean="0">
                <a:cs typeface="Arial" panose="020B0604020202020204" pitchFamily="34" charset="0"/>
              </a:rPr>
              <a:t>Камчатов</a:t>
            </a: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ru-RU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ledingrad@yahoo.com</a:t>
            </a:r>
            <a:endParaRPr lang="ru-RU" altLang="ru-RU" sz="24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altLang="ru-RU" sz="2400" dirty="0" smtClean="0">
                <a:cs typeface="Arial" panose="020B0604020202020204" pitchFamily="34" charset="0"/>
              </a:rPr>
              <a:t>Александр Цуриков</a:t>
            </a:r>
          </a:p>
          <a:p>
            <a:pPr marL="0" indent="0" algn="r">
              <a:spcBef>
                <a:spcPct val="0"/>
              </a:spcBef>
              <a:spcAft>
                <a:spcPts val="12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sz="2400" dirty="0" smtClean="0">
                <a:solidFill>
                  <a:srgbClr val="0000FF"/>
                </a:solidFill>
              </a:rPr>
              <a:t>a.tsurikov@ledingrad.ru</a:t>
            </a:r>
            <a:endParaRPr lang="ru-RU" sz="2400" dirty="0" smtClean="0">
              <a:solidFill>
                <a:srgbClr val="0000FF"/>
              </a:solidFill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Альберт </a:t>
            </a:r>
            <a:r>
              <a:rPr lang="ru-RU" altLang="ru-RU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Куреной</a:t>
            </a:r>
            <a:endParaRPr lang="ru-RU" altLang="ru-RU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ru-RU" sz="2400" dirty="0" smtClean="0">
                <a:solidFill>
                  <a:srgbClr val="0000FF"/>
                </a:solidFill>
                <a:cs typeface="Arial" panose="020B0604020202020204" pitchFamily="34" charset="0"/>
              </a:rPr>
              <a:t>globatech@yandex.ru</a:t>
            </a:r>
            <a:r>
              <a:rPr lang="ru-RU" sz="2400" dirty="0" smtClean="0"/>
              <a:t> </a:t>
            </a: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ru-RU" altLang="ru-RU" sz="2600" dirty="0"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58" y="2164984"/>
            <a:ext cx="5513966" cy="37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Выбор драйвера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" y="1412937"/>
            <a:ext cx="10083520" cy="59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843163"/>
            <a:ext cx="9556489" cy="581699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СТАВКА НА ЕСТЕСТВЕННУЮ КОНВЕКЦИЮ </a:t>
            </a:r>
            <a:r>
              <a:rPr lang="ru-RU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И </a:t>
            </a:r>
            <a:r>
              <a:rPr lang="ru-RU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ИЗЛУЧЕНИЕ</a:t>
            </a:r>
            <a:r>
              <a:rPr lang="ru-RU" altLang="ru-RU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 ПОВЕРХНОСТИ ДРАЙВЕРА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509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315657"/>
            <a:ext cx="8280920" cy="61851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ЖАРА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37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ЕСТЬ РЕШЕНИЕ! ЗАЛЬЕМ КОМПАУНД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7" y="2006985"/>
            <a:ext cx="8848528" cy="538606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 rot="184720">
            <a:off x="2147904" y="4720326"/>
            <a:ext cx="5976664" cy="5007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30" y="1475581"/>
            <a:ext cx="8352681" cy="62387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ВЫ СЛЫШАЛИ 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БАХ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?</a:t>
            </a:r>
            <a:endParaRPr lang="ru-RU" altLang="ru-RU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Виды теплоотдачи</a:t>
            </a:r>
            <a:endParaRPr lang="ru-RU" altLang="ru-RU" sz="3200" b="1" dirty="0" smtClean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/>
              <p:cNvSpPr txBox="1"/>
              <p:nvPr/>
            </p:nvSpPr>
            <p:spPr>
              <a:xfrm>
                <a:off x="730073" y="2233881"/>
                <a:ext cx="8640960" cy="111390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Излучение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800" b="1" i="1" dirty="0" err="1" smtClean="0">
                    <a:latin typeface="+mj-lt"/>
                  </a:rPr>
                  <a:t>Qrad</a:t>
                </a:r>
                <a:r>
                  <a:rPr lang="en-US" sz="1800" b="1" i="1" dirty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∗(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𝒂𝒎𝒃</m:t>
                            </m:r>
                          </m:sub>
                        </m:sSub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1800" b="1" i="1" dirty="0">
                    <a:latin typeface="+mj-lt"/>
                  </a:rPr>
                  <a:t>)</a:t>
                </a:r>
                <a:r>
                  <a:rPr lang="ru-RU" sz="1800" b="1" i="1" dirty="0" smtClean="0">
                    <a:latin typeface="+mj-lt"/>
                  </a:rPr>
                  <a:t>,</a:t>
                </a:r>
                <a:r>
                  <a:rPr lang="ru-RU" sz="1800" b="1" i="1" baseline="0" dirty="0" smtClean="0">
                    <a:latin typeface="+mj-lt"/>
                  </a:rPr>
                  <a:t> </a:t>
                </a:r>
              </a:p>
              <a:p>
                <a:r>
                  <a:rPr lang="ru-RU" sz="1800" b="1" i="1" baseline="0" dirty="0" smtClean="0">
                    <a:latin typeface="+mj-lt"/>
                  </a:rPr>
                  <a:t>где  </a:t>
                </a:r>
                <a:r>
                  <a:rPr lang="en-US" sz="1800" b="1" i="1" baseline="0" dirty="0">
                    <a:latin typeface="+mj-lt"/>
                  </a:rPr>
                  <a:t>e</a:t>
                </a:r>
                <a:r>
                  <a:rPr lang="ru-RU" sz="1800" b="1" i="1" baseline="0" dirty="0">
                    <a:latin typeface="+mj-lt"/>
                  </a:rPr>
                  <a:t> - коэффициент излучения </a:t>
                </a:r>
                <a:r>
                  <a:rPr lang="ru-RU" sz="1800" b="1" i="1" baseline="0" dirty="0" smtClean="0">
                    <a:latin typeface="+mj-lt"/>
                  </a:rPr>
                  <a:t>поверхности</a:t>
                </a:r>
                <a:endParaRPr lang="ru-RU" sz="18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3" y="2233881"/>
                <a:ext cx="8640960" cy="1113907"/>
              </a:xfrm>
              <a:prstGeom prst="rect">
                <a:avLst/>
              </a:prstGeom>
              <a:blipFill rotWithShape="0">
                <a:blip r:embed="rId2"/>
                <a:stretch>
                  <a:fillRect l="-1694" t="-8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719832" y="3826418"/>
                <a:ext cx="8640960" cy="109612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Конвекция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800" b="1" i="1" dirty="0" err="1" smtClean="0">
                    <a:latin typeface="+mj-lt"/>
                  </a:rPr>
                  <a:t>Qconv</a:t>
                </a:r>
                <a:r>
                  <a:rPr lang="en-US" sz="1800" b="1" i="1" dirty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ru-RU" sz="18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ru-RU" sz="18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800" b="1" i="1" baseline="0">
                          <a:solidFill>
                            <a:schemeClr val="tx1"/>
                          </a:solidFill>
                          <a:effectLst/>
                        </a:rPr>
                        <m:t>где  </m:t>
                      </m:r>
                      <m:r>
                        <m:rPr>
                          <m:nor/>
                        </m:rPr>
                        <a:rPr lang="en-US" sz="1800" b="1" i="1" baseline="0">
                          <a:solidFill>
                            <a:schemeClr val="tx1"/>
                          </a:solidFill>
                          <a:effectLst/>
                        </a:rPr>
                        <m:t>h</m:t>
                      </m:r>
                      <m:r>
                        <m:rPr>
                          <m:nor/>
                        </m:rPr>
                        <a:rPr lang="ru-RU" sz="1800" b="1" i="1" baseline="0">
                          <a:solidFill>
                            <a:schemeClr val="tx1"/>
                          </a:solidFill>
                          <a:effectLst/>
                        </a:rPr>
                        <m:t> − коэффициент конвективной теплоотдачи</m:t>
                      </m:r>
                    </m:oMath>
                  </m:oMathPara>
                </a14:m>
                <a:endParaRPr lang="ru-RU" sz="18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2" y="3826418"/>
                <a:ext cx="8640960" cy="1096124"/>
              </a:xfrm>
              <a:prstGeom prst="rect">
                <a:avLst/>
              </a:prstGeom>
              <a:blipFill rotWithShape="0">
                <a:blip r:embed="rId3"/>
                <a:stretch>
                  <a:fillRect l="-1551" t="-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/>
              <p:cNvSpPr txBox="1"/>
              <p:nvPr/>
            </p:nvSpPr>
            <p:spPr>
              <a:xfrm>
                <a:off x="719832" y="5436021"/>
                <a:ext cx="8640960" cy="12241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Теплопроводность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800" b="1" i="1" dirty="0" err="1" smtClean="0">
                    <a:latin typeface="+mj-lt"/>
                  </a:rPr>
                  <a:t>Qcond</a:t>
                </a:r>
                <a:r>
                  <a:rPr lang="en-US" sz="1800" b="1" i="1" dirty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sz="1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:endParaRPr lang="ru-RU" sz="1800" b="1" i="1" dirty="0" smtClean="0">
                  <a:latin typeface="+mj-lt"/>
                </a:endParaRPr>
              </a:p>
              <a:p>
                <a:r>
                  <a:rPr lang="ru-RU" sz="1800" b="1" i="1" dirty="0" smtClean="0">
                    <a:latin typeface="+mj-lt"/>
                  </a:rPr>
                  <a:t>где</a:t>
                </a:r>
                <a:r>
                  <a:rPr lang="ru-RU" sz="1800" b="1" i="1" baseline="0" dirty="0" smtClean="0">
                    <a:latin typeface="+mj-lt"/>
                  </a:rPr>
                  <a:t> </a:t>
                </a:r>
                <a:r>
                  <a:rPr lang="en-US" sz="1800" b="1" i="1" baseline="0" dirty="0">
                    <a:latin typeface="+mj-lt"/>
                  </a:rPr>
                  <a:t>k - </a:t>
                </a:r>
                <a:r>
                  <a:rPr lang="ru-RU" sz="1800" b="1" i="1" baseline="0" dirty="0">
                    <a:latin typeface="+mj-lt"/>
                  </a:rPr>
                  <a:t>коэффициент теплопроводности</a:t>
                </a:r>
                <a:endParaRPr lang="ru-RU" sz="18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2" y="5436021"/>
                <a:ext cx="8640960" cy="1224136"/>
              </a:xfrm>
              <a:prstGeom prst="rect">
                <a:avLst/>
              </a:prstGeom>
              <a:blipFill rotWithShape="0">
                <a:blip r:embed="rId4"/>
                <a:stretch>
                  <a:fillRect l="-1622" t="-8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3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Эффективность видов теплоотдачи</a:t>
            </a:r>
            <a:endParaRPr lang="ru-RU" altLang="ru-RU" sz="32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583297"/>
              </p:ext>
            </p:extLst>
          </p:nvPr>
        </p:nvGraphicFramePr>
        <p:xfrm>
          <a:off x="1727944" y="2408237"/>
          <a:ext cx="6624736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7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SMD </a:t>
            </a: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или выводной монтаж?</a:t>
            </a:r>
            <a:endParaRPr lang="ru-RU" alt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158">
            <a:off x="705502" y="2091544"/>
            <a:ext cx="8208912" cy="49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СТАВКА НА ТЕПЛОПЕРЕДАЧУ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6" y="1547589"/>
            <a:ext cx="8302101" cy="50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2555701"/>
            <a:ext cx="8640960" cy="249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"Идея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овладевая </a:t>
            </a: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массами, становится материальной силой" </a:t>
            </a:r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 Маркс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r"/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:)))    Ваши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идеи - наша "драйверная" сила!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08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ОСНОВНЫЕ ИСХОДНЫЕ ТРЕБОВАНИЯ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Коэффициент пульсаций светового потока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К</a:t>
            </a:r>
            <a:r>
              <a:rPr lang="ru-RU" altLang="ru-RU" sz="2800" b="1" baseline="-330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п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 (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&lt;5%)</a:t>
            </a:r>
            <a:endParaRPr lang="ru-RU" altLang="ru-RU" sz="2800" b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Коэффициент мощности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(&gt;92%, 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нормы гармоник)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ЭМС (ИКП, радиопомехи)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КПД (90%)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Минимальная стоимость (от 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$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0,13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/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Вт) 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Область применения (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вых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.; 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вых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.; 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IP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; 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t°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pPr marL="430213" indent="-323850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Минимальные габариты</a:t>
            </a:r>
            <a:r>
              <a:rPr lang="en-US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(ограничения по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термо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-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массо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-габаритным показателям, а также неразличимость под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светорассеивателем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Miniature" charset="0"/>
                <a:cs typeface="Miniature" charset="0"/>
              </a:rPr>
              <a:t> в корпусах толщиной от 30 мм)</a:t>
            </a: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ea typeface="Miniature" charset="0"/>
              <a:cs typeface="Miniatur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420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ОСНОВНЫЕ ЭКСПЛУАТАЦИОННЫЕ ТРЕБОВАНИЯ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гальваническая развязка (I-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ый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класс защиты от поражения электрическим током)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защита от КЗ, обрыва выхода, ИКП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высокие показатели электромагнитной совместимости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наработка на отказ (сопоставимая со светодиодами) </a:t>
            </a:r>
          </a:p>
          <a:p>
            <a:pPr marL="430213" indent="-323850">
              <a:spcAft>
                <a:spcPts val="1200"/>
              </a:spcAft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соответствие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стандартнам</a:t>
            </a:r>
            <a:r>
              <a:rPr lang="ru-RU" altLang="ru-RU" sz="2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, нормам, правилам РФ</a:t>
            </a:r>
          </a:p>
        </p:txBody>
      </p:sp>
    </p:spTree>
    <p:extLst>
      <p:ext uri="{BB962C8B-B14F-4D97-AF65-F5344CB8AC3E}">
        <p14:creationId xmlns:p14="http://schemas.microsoft.com/office/powerpoint/2010/main" val="7482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41758"/>
            <a:ext cx="9433048" cy="75336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7824" y="1547589"/>
            <a:ext cx="8926389" cy="4605561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b="1" dirty="0" smtClean="0">
              <a:latin typeface="Calibri Light" panose="020F0302020204030204" pitchFamily="34" charset="0"/>
            </a:endParaRPr>
          </a:p>
          <a:p>
            <a:pPr marL="431800" indent="-322263" algn="ct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САМОЕ ОСНОВНОЕ ИСХОДНОЕ ТРЕБОВАНИЕ: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b="1" dirty="0" smtClean="0">
              <a:solidFill>
                <a:srgbClr val="3399FF"/>
              </a:solidFill>
              <a:latin typeface="Calibri Light" panose="020F0302020204030204" pitchFamily="34" charset="0"/>
            </a:endParaRP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400" b="1" dirty="0" smtClean="0">
                <a:latin typeface="Calibri Light" panose="020F0302020204030204" pitchFamily="34" charset="0"/>
              </a:rPr>
              <a:t>МАКСИМАЛЬНАЯ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Э</a:t>
            </a:r>
            <a:r>
              <a:rPr lang="ru-RU" altLang="ru-RU" sz="24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ФФЕКТИВНОСТЬ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2400" b="1" dirty="0" smtClean="0">
              <a:solidFill>
                <a:srgbClr val="3399FF"/>
              </a:solidFill>
              <a:latin typeface="Calibri Light" panose="020F0302020204030204" pitchFamily="34" charset="0"/>
            </a:endParaRPr>
          </a:p>
          <a:p>
            <a:pPr marL="431800" indent="-322263" algn="ct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400" b="1" dirty="0" smtClean="0">
                <a:latin typeface="Calibri Light" panose="020F0302020204030204" pitchFamily="34" charset="0"/>
              </a:rPr>
              <a:t>ПРИ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М</a:t>
            </a:r>
            <a:r>
              <a:rPr lang="ru-RU" altLang="ru-RU" sz="24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ИНИМАЛЬНОМ НАБОРЕ</a:t>
            </a:r>
            <a:r>
              <a:rPr lang="ru-RU" altLang="ru-RU" sz="2400" b="1" dirty="0" smtClean="0">
                <a:latin typeface="Calibri Light" panose="020F0302020204030204" pitchFamily="34" charset="0"/>
              </a:rPr>
              <a:t> КОМПОНЕНТОВ</a:t>
            </a:r>
          </a:p>
          <a:p>
            <a:pPr marL="431800" indent="-322263" algn="ct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2400" b="1" dirty="0" smtClean="0">
              <a:latin typeface="Calibri Light" panose="020F0302020204030204" pitchFamily="34" charset="0"/>
            </a:endParaRPr>
          </a:p>
          <a:p>
            <a:pPr marL="431800" indent="-322263" algn="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2400" b="1" dirty="0" smtClean="0">
                <a:latin typeface="Calibri Light" panose="020F0302020204030204" pitchFamily="34" charset="0"/>
              </a:rPr>
              <a:t>ПУТЕМ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О</a:t>
            </a:r>
            <a:r>
              <a:rPr lang="ru-RU" altLang="ru-RU" sz="24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ПТИМИЗАЦИИ</a:t>
            </a:r>
            <a:r>
              <a:rPr lang="ru-RU" altLang="ru-RU" sz="2400" b="1" dirty="0" smtClean="0">
                <a:latin typeface="Calibri Light" panose="020F0302020204030204" pitchFamily="34" charset="0"/>
              </a:rPr>
              <a:t> КОНСТРУКТОРСКИХ РЕШЕНИЙ</a:t>
            </a:r>
            <a:endParaRPr lang="ru-RU" altLang="ru-RU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ИСПЫТАНИЯ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45034"/>
              </p:ext>
            </p:extLst>
          </p:nvPr>
        </p:nvGraphicFramePr>
        <p:xfrm>
          <a:off x="431800" y="2051645"/>
          <a:ext cx="9259887" cy="5200181"/>
        </p:xfrm>
        <a:graphic>
          <a:graphicData uri="http://schemas.openxmlformats.org/drawingml/2006/table">
            <a:tbl>
              <a:tblPr/>
              <a:tblGrid>
                <a:gridCol w="2592858"/>
                <a:gridCol w="4458817"/>
                <a:gridCol w="2208212"/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Вид испытательного воздействия</a:t>
                      </a:r>
                    </a:p>
                  </a:txBody>
                  <a:tcPr marL="90000" marR="90000" marT="6720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Значение параметров испытательного воздействия</a:t>
                      </a:r>
                    </a:p>
                  </a:txBody>
                  <a:tcPr marL="90000" marR="90000" marT="6720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Соответствие требованиям  ГОСТ  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(критерий качества функционирования)</a:t>
                      </a:r>
                    </a:p>
                  </a:txBody>
                  <a:tcPr marL="90000" marR="90000" marT="6720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Электростатический разряд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30804.4.2 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Контактный </a:t>
                      </a: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кВ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Воздушный </a:t>
                      </a: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кВ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Степень жесткости 3*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Соответствует (А**)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Электромагнитное поле по 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30804.4.3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10 В/м, 80-3000 МГц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Степень жесткости 3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Соответствует (А)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5338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Наносекундные импульсные помехи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Порт электропитания переменного тока 220 В, 50 Гц через устройство связи-развязки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амплитудой - </a:t>
                      </a: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10160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Степень жесткости 3.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Соответствует (А)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Микросекундные импульсные помехи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Р 51317.4.5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Порт электропитания переменного тока 220 В, 50 Гц:</a:t>
                      </a:r>
                    </a:p>
                    <a:p>
                      <a:pPr marL="0" marR="0" lvl="0" indent="79375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«провод-земля» - </a:t>
                      </a: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79375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Степень жесткости 3;</a:t>
                      </a:r>
                    </a:p>
                    <a:p>
                      <a:pPr marL="0" marR="0" lvl="0" indent="79375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«провод-провод» - </a:t>
                      </a: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79375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Степень жесткости 2. 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Соответствует (А)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Кондуктивные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помехи, наведенные радиочастотными электромагнитными полями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Р 51317.4.6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Порт электропитания переменного тока 220 В, 50 Гц напряжением 10 В, частотой 0,15-80 МГц. </a:t>
                      </a:r>
                    </a:p>
                    <a:p>
                      <a:pPr marL="0" marR="0" lvl="0" indent="79375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Степень жесткости 3.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Соответствует (А)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Динамические изменения напряжения электропитания по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30804.4.11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-30%, 500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-100%, 10 с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Соответствует (А)</a:t>
                      </a:r>
                    </a:p>
                  </a:txBody>
                  <a:tcPr marL="90000" marR="90000" marT="77412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СООТВЕТСТВИЕ СТАНДАРТАМ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47153"/>
              </p:ext>
            </p:extLst>
          </p:nvPr>
        </p:nvGraphicFramePr>
        <p:xfrm>
          <a:off x="1007864" y="2195661"/>
          <a:ext cx="8066087" cy="4479927"/>
        </p:xfrm>
        <a:graphic>
          <a:graphicData uri="http://schemas.openxmlformats.org/drawingml/2006/table">
            <a:tbl>
              <a:tblPr/>
              <a:tblGrid>
                <a:gridCol w="5719762"/>
                <a:gridCol w="2346325"/>
              </a:tblGrid>
              <a:tr h="38417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Электростатические разряды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30804.4.2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Электромагнитное поле частотой  80-1000 МГц 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30804.4.3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Наносекундные импульсные помехи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30804.4.4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Микросекундные импульсные помехи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Р 51317.4.5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Кондуктивные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помехи, наведенные радиочастотными электромагнитными полями 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Р 51317.4.6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Динамические изменения напряжения электропитания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30804.4.11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Требования по эмиссии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кондуктивных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 радиопомех 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ru-RU" sz="1800" b="1" dirty="0" smtClean="0">
                          <a:latin typeface="Calibri Light" panose="020F0302020204030204" pitchFamily="34" charset="0"/>
                        </a:rPr>
                        <a:t>СТБ ЕН 55015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(ГОСТ Р 51318.15)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Требования по гармоническим составляющим тока и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фликера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Р 30804.3.2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ГОСТ Р 30804.3.3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Гальваническая развязка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4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Bef>
                          <a:spcPts val="113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Bef>
                          <a:spcPts val="8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Bef>
                          <a:spcPts val="5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Bef>
                          <a:spcPts val="288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есть</a:t>
                      </a:r>
                    </a:p>
                  </a:txBody>
                  <a:tcPr marL="90000" marR="90000" marT="92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9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4A24973-3789-4066-A1F6-54328765AE42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832" y="1475581"/>
            <a:ext cx="8640960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2263" algn="ctr">
              <a:spcBef>
                <a:spcPts val="0"/>
              </a:spcBef>
              <a:spcAft>
                <a:spcPts val="1800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Радиоэмиссия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41249"/>
              </p:ext>
            </p:extLst>
          </p:nvPr>
        </p:nvGraphicFramePr>
        <p:xfrm>
          <a:off x="1979972" y="2025860"/>
          <a:ext cx="6120680" cy="374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r:id="rId3" imgW="8601120" imgH="5257800" progId="">
                  <p:embed/>
                </p:oleObj>
              </mc:Choice>
              <mc:Fallback>
                <p:oleObj r:id="rId3" imgW="8601120" imgH="525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972" y="2025860"/>
                        <a:ext cx="6120680" cy="37405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94191"/>
              </p:ext>
            </p:extLst>
          </p:nvPr>
        </p:nvGraphicFramePr>
        <p:xfrm>
          <a:off x="1007864" y="5868069"/>
          <a:ext cx="8352928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662"/>
                <a:gridCol w="7611266"/>
              </a:tblGrid>
              <a:tr h="29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</a:rPr>
                        <a:t>- Измеренные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</a:rPr>
                        <a:t>пиковые значения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91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</a:rPr>
                        <a:t>х </a:t>
                      </a:r>
                      <a:r>
                        <a:rPr lang="ru-RU" sz="1000" dirty="0" err="1">
                          <a:effectLst/>
                          <a:latin typeface="Calibri Light" panose="020F0302020204030204" pitchFamily="34" charset="0"/>
                        </a:rPr>
                        <a:t>х</a:t>
                      </a:r>
                      <a:r>
                        <a:rPr lang="ru-RU" sz="1000" dirty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 Light" panose="020F0302020204030204" pitchFamily="34" charset="0"/>
                        </a:rPr>
                        <a:t>х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</a:rPr>
                        <a:t>Измеренные квазипиковые значения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 Light" panose="020F0302020204030204" pitchFamily="34" charset="0"/>
                        </a:rPr>
                        <a:t>Измеренные средние значения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—</a:t>
                      </a:r>
                      <a:endParaRPr lang="ru-RU" sz="1800" dirty="0" smtClean="0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</a:rPr>
                        <a:t>Максимально допустимые квазипиковые значения напряжения радиопомех по ГОСТ Р 51318.15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</a:rPr>
                        <a:t>Максимально допустимые средние значения напряжения радиопомех по ГОСТ Р 51318.15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1223887" y="6668933"/>
            <a:ext cx="72008" cy="72008"/>
          </a:xfrm>
          <a:prstGeom prst="rect">
            <a:avLst/>
          </a:prstGeom>
          <a:solidFill>
            <a:srgbClr val="00B8FF">
              <a:alpha val="0"/>
            </a:srgb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367903" y="6668933"/>
            <a:ext cx="72008" cy="72008"/>
          </a:xfrm>
          <a:prstGeom prst="rect">
            <a:avLst/>
          </a:prstGeom>
          <a:solidFill>
            <a:srgbClr val="00B8FF">
              <a:alpha val="0"/>
            </a:srgb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11919" y="6668933"/>
            <a:ext cx="72008" cy="72008"/>
          </a:xfrm>
          <a:prstGeom prst="rect">
            <a:avLst/>
          </a:prstGeom>
          <a:solidFill>
            <a:srgbClr val="00B8FF">
              <a:alpha val="0"/>
            </a:srgb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1367903" y="5948853"/>
            <a:ext cx="36004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1403907" y="5948853"/>
            <a:ext cx="36004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1439911" y="6056865"/>
            <a:ext cx="36004" cy="1077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88584" y="5508029"/>
            <a:ext cx="632481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f, </a:t>
            </a:r>
            <a:r>
              <a:rPr lang="ru-RU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МГц</a:t>
            </a:r>
            <a:endParaRPr lang="ru-R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498497" y="2398262"/>
            <a:ext cx="1174296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U, </a:t>
            </a:r>
            <a:r>
              <a:rPr lang="ru-RU" sz="1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В (дБ/мкВ)</a:t>
            </a:r>
            <a:endParaRPr lang="ru-RU" sz="1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8486">
            <a:off x="3446263" y="1494069"/>
            <a:ext cx="3328764" cy="1248287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1076" y="1043533"/>
            <a:ext cx="9070975" cy="4384675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dirty="0"/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dirty="0" smtClean="0">
                <a:solidFill>
                  <a:srgbClr val="0000FF"/>
                </a:solidFill>
              </a:rPr>
              <a:t>[</a:t>
            </a:r>
            <a:r>
              <a:rPr lang="ru-RU" altLang="ru-RU" dirty="0">
                <a:solidFill>
                  <a:srgbClr val="0000FF"/>
                </a:solidFill>
              </a:rPr>
              <a:t>LUMEN</a:t>
            </a:r>
            <a:r>
              <a:rPr lang="ru-RU" altLang="ru-RU" dirty="0" smtClean="0">
                <a:solidFill>
                  <a:srgbClr val="0000FF"/>
                </a:solidFill>
              </a:rPr>
              <a:t>]: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dirty="0" smtClean="0">
                <a:solidFill>
                  <a:srgbClr val="0000FF"/>
                </a:solidFill>
              </a:rPr>
              <a:t>http</a:t>
            </a:r>
            <a:r>
              <a:rPr lang="ru-RU" altLang="ru-RU" sz="1800" dirty="0">
                <a:solidFill>
                  <a:srgbClr val="0000FF"/>
                </a:solidFill>
              </a:rPr>
              <a:t>://www.lumen2b.ru/office-luminaire-no-019-30sun-nevareaktiv/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dirty="0">
                <a:solidFill>
                  <a:srgbClr val="3399FF"/>
                </a:solidFill>
              </a:rPr>
              <a:t> 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dirty="0">
              <a:solidFill>
                <a:srgbClr val="3399FF"/>
              </a:solidFill>
            </a:endParaRPr>
          </a:p>
          <a:p>
            <a:pPr marL="0" indent="109538" algn="just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dirty="0">
              <a:solidFill>
                <a:srgbClr val="3399FF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2" y="3779837"/>
            <a:ext cx="4392605" cy="265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19" y="3779837"/>
            <a:ext cx="3816994" cy="268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9792" y="1187549"/>
            <a:ext cx="9289032" cy="5795864"/>
          </a:xfrm>
          <a:ln/>
        </p:spPr>
        <p:txBody>
          <a:bodyPr/>
          <a:lstStyle/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1800" dirty="0"/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dirty="0">
                <a:solidFill>
                  <a:srgbClr val="3399FF"/>
                </a:solidFill>
              </a:rPr>
              <a:t>УДЕЛЬНАЯ МОЩНОСТЬ ДРАЙВЕРА</a:t>
            </a:r>
          </a:p>
          <a:p>
            <a:pPr marL="431800" indent="-322263" algn="ct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dirty="0">
                <a:solidFill>
                  <a:srgbClr val="3399FF"/>
                </a:solidFill>
              </a:rPr>
              <a:t>  </a:t>
            </a:r>
            <a:r>
              <a:rPr lang="ru-RU" altLang="ru-RU" sz="1800" dirty="0"/>
              <a:t>- полезная мощность драйвера</a:t>
            </a:r>
            <a:r>
              <a:rPr lang="ru-RU" altLang="ru-RU" sz="1800" dirty="0" smtClean="0"/>
              <a:t>,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отнесённая </a:t>
            </a:r>
            <a:r>
              <a:rPr lang="ru-RU" altLang="ru-RU" sz="1800" dirty="0"/>
              <a:t>к его объёму</a:t>
            </a:r>
          </a:p>
          <a:p>
            <a:pPr marL="431800" indent="-322263" algn="r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1800" dirty="0"/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dirty="0"/>
              <a:t>ДРАЙВЕР </a:t>
            </a:r>
            <a:r>
              <a:rPr lang="ru-RU" altLang="ru-RU" sz="1800" b="1" i="1" dirty="0" err="1">
                <a:solidFill>
                  <a:srgbClr val="3399FF"/>
                </a:solidFill>
                <a:cs typeface="Arial" panose="020B0604020202020204" pitchFamily="34" charset="0"/>
              </a:rPr>
              <a:t>LEDinGRAD</a:t>
            </a:r>
            <a:r>
              <a:rPr lang="ru-RU" altLang="ru-RU" sz="1800" i="1" baseline="33000" dirty="0">
                <a:solidFill>
                  <a:srgbClr val="3399FF"/>
                </a:solidFill>
                <a:cs typeface="Arial" panose="020B0604020202020204" pitchFamily="34" charset="0"/>
              </a:rPr>
              <a:t>®</a:t>
            </a:r>
            <a:r>
              <a:rPr lang="ru-RU" altLang="ru-RU" sz="1800" i="1" baseline="33000" dirty="0">
                <a:cs typeface="Arial" panose="020B0604020202020204" pitchFamily="34" charset="0"/>
              </a:rPr>
              <a:t> </a:t>
            </a:r>
            <a:r>
              <a:rPr lang="ru-RU" altLang="ru-RU" sz="1800" dirty="0">
                <a:cs typeface="Arial" panose="020B0604020202020204" pitchFamily="34" charset="0"/>
              </a:rPr>
              <a:t> ИПТ-034-0350-40-3: 		438 Вт/</a:t>
            </a:r>
            <a:r>
              <a:rPr lang="ru-RU" altLang="ru-RU" sz="1800" dirty="0" err="1">
                <a:cs typeface="Arial" panose="020B0604020202020204" pitchFamily="34" charset="0"/>
              </a:rPr>
              <a:t>куб.дм</a:t>
            </a:r>
            <a:endParaRPr lang="ru-RU" altLang="ru-RU" sz="1800" dirty="0">
              <a:cs typeface="Arial" panose="020B0604020202020204" pitchFamily="34" charset="0"/>
            </a:endParaRPr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1800" dirty="0" smtClean="0">
              <a:cs typeface="Arial" panose="020B0604020202020204" pitchFamily="34" charset="0"/>
            </a:endParaRPr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1800" dirty="0">
              <a:cs typeface="Arial" panose="020B0604020202020204" pitchFamily="34" charset="0"/>
            </a:endParaRPr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1800" dirty="0" smtClean="0">
              <a:cs typeface="Arial" panose="020B0604020202020204" pitchFamily="34" charset="0"/>
            </a:endParaRPr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1800" dirty="0" smtClean="0">
              <a:cs typeface="Arial" panose="020B0604020202020204" pitchFamily="34" charset="0"/>
            </a:endParaRPr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1800" dirty="0">
              <a:cs typeface="Arial" panose="020B0604020202020204" pitchFamily="34" charset="0"/>
            </a:endParaRPr>
          </a:p>
          <a:p>
            <a:pPr marL="0" indent="109538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ru-RU" altLang="ru-RU" sz="1800" dirty="0">
              <a:cs typeface="Arial" panose="020B0604020202020204" pitchFamily="34" charset="0"/>
            </a:endParaRPr>
          </a:p>
          <a:p>
            <a:pPr marL="0" indent="109538" algn="ctr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i="1" dirty="0" smtClean="0">
                <a:solidFill>
                  <a:srgbClr val="3399FF"/>
                </a:solidFill>
                <a:cs typeface="Arial" panose="020B0604020202020204" pitchFamily="34" charset="0"/>
              </a:rPr>
              <a:t>«...</a:t>
            </a:r>
            <a:r>
              <a:rPr lang="ru-RU" altLang="ru-RU" sz="1800" i="1" dirty="0">
                <a:solidFill>
                  <a:srgbClr val="3399FF"/>
                </a:solidFill>
                <a:cs typeface="Arial" panose="020B0604020202020204" pitchFamily="34" charset="0"/>
              </a:rPr>
              <a:t>ты погляди, не осталось ли что-нибудь после меня?»</a:t>
            </a:r>
          </a:p>
          <a:p>
            <a:pPr marL="0" indent="109538" algn="r">
              <a:buClrTx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dirty="0">
                <a:solidFill>
                  <a:srgbClr val="3399FF"/>
                </a:solidFill>
                <a:cs typeface="Arial" panose="020B0604020202020204" pitchFamily="34" charset="0"/>
              </a:rPr>
              <a:t>Рабиндранат </a:t>
            </a:r>
            <a:r>
              <a:rPr lang="ru-RU" altLang="ru-RU" sz="1800" dirty="0" smtClean="0">
                <a:solidFill>
                  <a:srgbClr val="3399FF"/>
                </a:solidFill>
                <a:cs typeface="Arial" panose="020B0604020202020204" pitchFamily="34" charset="0"/>
              </a:rPr>
              <a:t>Тагор</a:t>
            </a:r>
            <a:endParaRPr lang="ru-RU" altLang="ru-RU" sz="1800" i="1" dirty="0"/>
          </a:p>
          <a:p>
            <a:pPr marL="431800" indent="-322263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sz="1800" dirty="0"/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47789"/>
            <a:ext cx="2736304" cy="24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Доклад_рев3</Template>
  <TotalTime>696</TotalTime>
  <Words>588</Words>
  <Application>Microsoft Office PowerPoint</Application>
  <PresentationFormat>Произвольный</PresentationFormat>
  <Paragraphs>163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Lucida Sans Unicode</vt:lpstr>
      <vt:lpstr>Miniature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OPAMD007</dc:creator>
  <cp:keywords/>
  <dc:description/>
  <cp:lastModifiedBy>Admin</cp:lastModifiedBy>
  <cp:revision>45</cp:revision>
  <cp:lastPrinted>1601-01-01T00:00:00Z</cp:lastPrinted>
  <dcterms:created xsi:type="dcterms:W3CDTF">2015-10-05T07:21:24Z</dcterms:created>
  <dcterms:modified xsi:type="dcterms:W3CDTF">2015-10-05T21:52:56Z</dcterms:modified>
</cp:coreProperties>
</file>